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8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3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2285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733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846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98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8980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2258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8517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0446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417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6190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863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BF0C0-F9B1-419E-A28F-601BE6310890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2371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6979" y="0"/>
            <a:ext cx="1119210" cy="1122363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3010796" y="2316163"/>
            <a:ext cx="617040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4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Introdução ao</a:t>
            </a:r>
          </a:p>
          <a:p>
            <a:pPr algn="ctr"/>
            <a:r>
              <a:rPr lang="pt-BR" sz="4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Mercado de Opções</a:t>
            </a:r>
            <a:endParaRPr lang="pt-BR" sz="4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37251"/>
            <a:ext cx="12192000" cy="1020749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206062" y="5905500"/>
            <a:ext cx="8139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Utilidade e Alavancagem</a:t>
            </a:r>
            <a:endParaRPr lang="pt-BR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28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758" y="0"/>
            <a:ext cx="967944" cy="970671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96215" y="212019"/>
            <a:ext cx="98008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Termo ou Margem</a:t>
            </a:r>
            <a:endParaRPr lang="pt-BR" sz="32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9921"/>
            <a:ext cx="12192000" cy="5633355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0887074" y="6248382"/>
            <a:ext cx="1304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prstClr val="white"/>
                </a:solidFill>
                <a:latin typeface="England Signature" pitchFamily="50" charset="0"/>
              </a:rPr>
              <a:t>Ronaldo </a:t>
            </a:r>
            <a:r>
              <a:rPr lang="pt-BR" sz="2000" dirty="0" err="1" smtClean="0">
                <a:solidFill>
                  <a:prstClr val="white"/>
                </a:solidFill>
                <a:latin typeface="England Signature" pitchFamily="50" charset="0"/>
              </a:rPr>
              <a:t>Onório</a:t>
            </a:r>
            <a:endParaRPr lang="pt-BR" sz="2000" dirty="0">
              <a:solidFill>
                <a:prstClr val="white"/>
              </a:solidFill>
              <a:latin typeface="England Signature" pitchFamily="50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837127" y="1228397"/>
            <a:ext cx="943463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dirty="0" smtClean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É o exemplo citado no primeiro slide sobre o assunto</a:t>
            </a:r>
          </a:p>
          <a:p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Onde o capital é alavancado em 300% e caso o</a:t>
            </a:r>
          </a:p>
          <a:p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Mercado caia 20%, passa para 1500%</a:t>
            </a:r>
          </a:p>
          <a:p>
            <a:endParaRPr lang="pt-BR" sz="28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Esse tipo de alavancagem quebra a conta</a:t>
            </a:r>
          </a:p>
          <a:p>
            <a:endParaRPr lang="pt-BR" sz="2800" dirty="0" smtClean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endParaRPr lang="pt-BR" sz="2800" dirty="0" smtClean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-&gt;  Deixa Aleijado</a:t>
            </a:r>
          </a:p>
        </p:txBody>
      </p:sp>
    </p:spTree>
    <p:extLst>
      <p:ext uri="{BB962C8B-B14F-4D97-AF65-F5344CB8AC3E}">
        <p14:creationId xmlns:p14="http://schemas.microsoft.com/office/powerpoint/2010/main" val="95282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758" y="0"/>
            <a:ext cx="967944" cy="970671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96215" y="212019"/>
            <a:ext cx="98008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Venda de Opções a Descoberto</a:t>
            </a:r>
            <a:endParaRPr lang="pt-BR" sz="32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9921"/>
            <a:ext cx="12192000" cy="5633355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0887074" y="6248382"/>
            <a:ext cx="1304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prstClr val="white"/>
                </a:solidFill>
                <a:latin typeface="England Signature" pitchFamily="50" charset="0"/>
              </a:rPr>
              <a:t>Ronaldo </a:t>
            </a:r>
            <a:r>
              <a:rPr lang="pt-BR" sz="2000" dirty="0" err="1" smtClean="0">
                <a:solidFill>
                  <a:prstClr val="white"/>
                </a:solidFill>
                <a:latin typeface="England Signature" pitchFamily="50" charset="0"/>
              </a:rPr>
              <a:t>Onório</a:t>
            </a:r>
            <a:endParaRPr lang="pt-BR" sz="2000" dirty="0">
              <a:solidFill>
                <a:prstClr val="white"/>
              </a:solidFill>
              <a:latin typeface="England Signature" pitchFamily="50" charset="0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1094703" y="1228397"/>
            <a:ext cx="10157887" cy="4950402"/>
            <a:chOff x="576757" y="1228397"/>
            <a:chExt cx="10675834" cy="4950402"/>
          </a:xfrm>
        </p:grpSpPr>
        <p:sp>
          <p:nvSpPr>
            <p:cNvPr id="12" name="CaixaDeTexto 11"/>
            <p:cNvSpPr txBox="1"/>
            <p:nvPr/>
          </p:nvSpPr>
          <p:spPr>
            <a:xfrm>
              <a:off x="576757" y="1228397"/>
              <a:ext cx="486821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EX: 1 -  VALE a R$ 14,00</a:t>
              </a:r>
            </a:p>
            <a:p>
              <a:r>
                <a:rPr lang="pt-BR" dirty="0" smtClean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Capital:  R$ 300.000,00</a:t>
              </a:r>
            </a:p>
            <a:p>
              <a:r>
                <a:rPr lang="pt-BR" dirty="0" smtClean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Vende:   OPC de R$ 15,00</a:t>
              </a:r>
            </a:p>
            <a:p>
              <a:r>
                <a:rPr lang="pt-BR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 </a:t>
              </a:r>
              <a:r>
                <a:rPr lang="pt-BR" dirty="0" smtClean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                400k a R$ 0,25</a:t>
              </a:r>
            </a:p>
          </p:txBody>
        </p:sp>
        <p:sp>
          <p:nvSpPr>
            <p:cNvPr id="2" name="CaixaDeTexto 1"/>
            <p:cNvSpPr txBox="1"/>
            <p:nvPr/>
          </p:nvSpPr>
          <p:spPr>
            <a:xfrm>
              <a:off x="618186" y="3008713"/>
              <a:ext cx="482678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Recebe: </a:t>
              </a:r>
              <a:r>
                <a:rPr lang="pt-BR" dirty="0" smtClean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 R$ 100.000,00</a:t>
              </a:r>
            </a:p>
            <a:p>
              <a:r>
                <a:rPr lang="pt-BR" dirty="0" smtClean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Ganho:    33%</a:t>
              </a:r>
              <a:endParaRPr lang="pt-BR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  <a:p>
              <a:endParaRPr lang="pt-BR" dirty="0"/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597469" y="2466369"/>
              <a:ext cx="96535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400" dirty="0" smtClean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Mercado fica Parado ou Cai</a:t>
              </a:r>
              <a:endParaRPr lang="pt-BR" sz="2400" dirty="0"/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618187" y="3799681"/>
              <a:ext cx="96535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400" dirty="0" smtClean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Mercado SOBE  -  </a:t>
              </a:r>
              <a:r>
                <a:rPr lang="pt-BR" sz="2400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VALE a R$ </a:t>
              </a:r>
              <a:r>
                <a:rPr lang="pt-BR" sz="2400" dirty="0" smtClean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30,00 - Opção  a R$ 15,00</a:t>
              </a:r>
              <a:endParaRPr lang="pt-BR" sz="2400" dirty="0"/>
            </a:p>
          </p:txBody>
        </p:sp>
        <p:sp>
          <p:nvSpPr>
            <p:cNvPr id="14" name="CaixaDeTexto 13"/>
            <p:cNvSpPr txBox="1"/>
            <p:nvPr/>
          </p:nvSpPr>
          <p:spPr>
            <a:xfrm>
              <a:off x="618186" y="4424473"/>
              <a:ext cx="4826785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Compra:  R$ - 6.000.000,00</a:t>
              </a:r>
            </a:p>
            <a:p>
              <a:r>
                <a:rPr lang="pt-BR" dirty="0" smtClean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Capital:    R$      400.000,00</a:t>
              </a:r>
            </a:p>
            <a:p>
              <a:r>
                <a:rPr lang="pt-BR" dirty="0" smtClean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Carro:       R$        70.000,00</a:t>
              </a:r>
            </a:p>
            <a:p>
              <a:r>
                <a:rPr lang="pt-BR" dirty="0" err="1" smtClean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Apt</a:t>
              </a:r>
              <a:r>
                <a:rPr lang="pt-BR" dirty="0" smtClean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:           R$       700.000,00</a:t>
              </a:r>
            </a:p>
            <a:p>
              <a:endParaRPr lang="pt-BR" dirty="0" smtClean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  <a:p>
              <a:r>
                <a:rPr lang="pt-BR" dirty="0" smtClean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Devendo R$  - </a:t>
              </a:r>
              <a:r>
                <a:rPr lang="pt-BR" dirty="0" smtClean="0">
                  <a:solidFill>
                    <a:srgbClr val="FF0000"/>
                  </a:solidFill>
                  <a:latin typeface="Arial Rounded MT Bold" panose="020F0704030504030204" pitchFamily="34" charset="0"/>
                </a:rPr>
                <a:t>4.830.000,00</a:t>
              </a:r>
              <a:endParaRPr lang="pt-BR" dirty="0">
                <a:solidFill>
                  <a:srgbClr val="FF0000"/>
                </a:solidFill>
              </a:endParaRPr>
            </a:p>
          </p:txBody>
        </p:sp>
        <p:sp>
          <p:nvSpPr>
            <p:cNvPr id="15" name="CaixaDeTexto 14"/>
            <p:cNvSpPr txBox="1"/>
            <p:nvPr/>
          </p:nvSpPr>
          <p:spPr>
            <a:xfrm>
              <a:off x="6384378" y="1229223"/>
              <a:ext cx="486821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EX: 2 -  VALE a R$ 14,00</a:t>
              </a:r>
            </a:p>
            <a:p>
              <a:r>
                <a:rPr lang="pt-BR" dirty="0" smtClean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Capital:  R$ 100.000,00</a:t>
              </a:r>
            </a:p>
            <a:p>
              <a:r>
                <a:rPr lang="pt-BR" dirty="0" smtClean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Compra:   OPC de R$ 15,00</a:t>
              </a:r>
            </a:p>
            <a:p>
              <a:r>
                <a:rPr lang="pt-BR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 </a:t>
              </a:r>
              <a:r>
                <a:rPr lang="pt-BR" dirty="0" smtClean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                   400k a R$ 0,25</a:t>
              </a:r>
            </a:p>
          </p:txBody>
        </p:sp>
        <p:sp>
          <p:nvSpPr>
            <p:cNvPr id="16" name="CaixaDeTexto 15"/>
            <p:cNvSpPr txBox="1"/>
            <p:nvPr/>
          </p:nvSpPr>
          <p:spPr>
            <a:xfrm>
              <a:off x="6425806" y="2981105"/>
              <a:ext cx="482678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Vira Pó:  R$  </a:t>
              </a:r>
              <a:r>
                <a:rPr lang="pt-BR" dirty="0" smtClean="0">
                  <a:solidFill>
                    <a:srgbClr val="FF0000"/>
                  </a:solidFill>
                  <a:latin typeface="Arial Rounded MT Bold" panose="020F0704030504030204" pitchFamily="34" charset="0"/>
                </a:rPr>
                <a:t>- 100.000,00</a:t>
              </a:r>
            </a:p>
            <a:p>
              <a:r>
                <a:rPr lang="pt-BR" dirty="0" smtClean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Perde:     100%</a:t>
              </a:r>
              <a:endParaRPr lang="pt-BR" dirty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  <a:p>
              <a:endParaRPr lang="pt-BR" dirty="0"/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6384378" y="4510191"/>
              <a:ext cx="4826785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Vende:      400k  a  R$ 15,00</a:t>
              </a:r>
            </a:p>
            <a:p>
              <a:r>
                <a:rPr lang="pt-BR" dirty="0" smtClean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Ganho:     R$      6.000.000,00</a:t>
              </a:r>
            </a:p>
            <a:p>
              <a:r>
                <a:rPr lang="pt-BR" dirty="0" smtClean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Custo:       R$         100.000,00</a:t>
              </a:r>
            </a:p>
            <a:p>
              <a:endParaRPr lang="pt-BR" dirty="0" smtClean="0">
                <a:solidFill>
                  <a:prstClr val="white"/>
                </a:solidFill>
                <a:latin typeface="Arial Rounded MT Bold" panose="020F0704030504030204" pitchFamily="34" charset="0"/>
              </a:endParaRPr>
            </a:p>
            <a:p>
              <a:r>
                <a:rPr lang="pt-BR" dirty="0" smtClean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Lucro:       R$      5.900.000,00</a:t>
              </a:r>
              <a:endParaRPr lang="pt-BR" dirty="0">
                <a:solidFill>
                  <a:srgbClr val="FF0000"/>
                </a:solidFill>
              </a:endParaRPr>
            </a:p>
          </p:txBody>
        </p:sp>
      </p:grpSp>
      <p:sp>
        <p:nvSpPr>
          <p:cNvPr id="4" name="CaixaDeTexto 3"/>
          <p:cNvSpPr txBox="1"/>
          <p:nvPr/>
        </p:nvSpPr>
        <p:spPr>
          <a:xfrm>
            <a:off x="4502333" y="5717134"/>
            <a:ext cx="13885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-&gt; MATA</a:t>
            </a:r>
            <a:endParaRPr lang="pt-BR" sz="2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56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758" y="0"/>
            <a:ext cx="967944" cy="970671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3797299" y="212019"/>
            <a:ext cx="4992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Utilidade</a:t>
            </a:r>
            <a:endParaRPr lang="pt-BR" sz="3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0668"/>
            <a:ext cx="12192000" cy="5633355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0887074" y="6248382"/>
            <a:ext cx="1304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England Signature" pitchFamily="50" charset="0"/>
              </a:rPr>
              <a:t>Ronaldo </a:t>
            </a:r>
            <a:r>
              <a:rPr lang="pt-BR" sz="2000" dirty="0" err="1" smtClean="0">
                <a:solidFill>
                  <a:schemeClr val="bg1"/>
                </a:solidFill>
                <a:latin typeface="England Signature" pitchFamily="50" charset="0"/>
              </a:rPr>
              <a:t>Onório</a:t>
            </a:r>
            <a:endParaRPr lang="pt-BR" sz="2000" dirty="0">
              <a:solidFill>
                <a:schemeClr val="bg1"/>
              </a:solidFill>
              <a:latin typeface="England Signature" pitchFamily="50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837127" y="1767462"/>
            <a:ext cx="943463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u="sng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HEDGE</a:t>
            </a:r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: Proteger produção e ou carteira de ações contra oscilações de mercado (Seguro de Carteira).</a:t>
            </a:r>
          </a:p>
          <a:p>
            <a:endParaRPr lang="pt-BR" sz="2800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pt-BR" sz="2800" u="sng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INVESTIMENTO</a:t>
            </a:r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: Insegurança de mercado</a:t>
            </a: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quanto aos valores das ações.</a:t>
            </a:r>
          </a:p>
          <a:p>
            <a:endParaRPr lang="pt-BR" sz="2800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pt-BR" sz="2800" u="sng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ESPECULAÇÃO</a:t>
            </a:r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: Compra e Venda de</a:t>
            </a: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contratos de opções.</a:t>
            </a:r>
            <a:endParaRPr lang="pt-BR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56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758" y="0"/>
            <a:ext cx="967944" cy="970671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44699" y="212019"/>
            <a:ext cx="9852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Hedge</a:t>
            </a:r>
            <a:endParaRPr lang="pt-BR" sz="3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0671"/>
            <a:ext cx="12192000" cy="5633355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0887074" y="6248382"/>
            <a:ext cx="1304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  <a:latin typeface="England Signature" pitchFamily="50" charset="0"/>
              </a:rPr>
              <a:t>Ronaldo </a:t>
            </a:r>
            <a:r>
              <a:rPr lang="pt-BR" sz="2000" dirty="0" err="1" smtClean="0">
                <a:solidFill>
                  <a:schemeClr val="bg1"/>
                </a:solidFill>
                <a:latin typeface="England Signature" pitchFamily="50" charset="0"/>
              </a:rPr>
              <a:t>Onório</a:t>
            </a:r>
            <a:endParaRPr lang="pt-BR" sz="2000" dirty="0">
              <a:solidFill>
                <a:schemeClr val="bg1"/>
              </a:solidFill>
              <a:latin typeface="England Signature" pitchFamily="50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837127" y="1225428"/>
            <a:ext cx="943463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Um produtor de café tem a expectativa de vender sua</a:t>
            </a: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Produção a R$ 200,00 a saca de café, mas diante das </a:t>
            </a: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Incertezas ele decide se proteger contra as variáveis</a:t>
            </a: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Que pode afetar </a:t>
            </a:r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o valor na data da venda</a:t>
            </a:r>
            <a:endParaRPr lang="pt-BR" sz="2800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endParaRPr lang="pt-BR" sz="2800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EX</a:t>
            </a:r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: 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837127" y="4167663"/>
            <a:ext cx="40927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Saca hoje         </a:t>
            </a:r>
            <a:r>
              <a:rPr lang="pt-BR" sz="24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-  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R$ 200,00</a:t>
            </a:r>
          </a:p>
          <a:p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Custo </a:t>
            </a:r>
            <a:r>
              <a:rPr lang="pt-BR" sz="24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              - 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R$ 120,00</a:t>
            </a:r>
          </a:p>
          <a:p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Lucro líquido </a:t>
            </a:r>
            <a:r>
              <a:rPr lang="pt-BR" sz="24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- 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R$ </a:t>
            </a:r>
            <a:r>
              <a:rPr lang="pt-BR" sz="24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80,00</a:t>
            </a:r>
            <a:endParaRPr lang="pt-BR" sz="2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5689285" y="3429000"/>
            <a:ext cx="458247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Para garantir o mesmo preço </a:t>
            </a:r>
            <a:endParaRPr lang="pt-BR" sz="2400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pt-BR" sz="24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nos 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próximos 6 meses</a:t>
            </a:r>
          </a:p>
          <a:p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Saca </a:t>
            </a:r>
            <a:r>
              <a:rPr lang="pt-BR" sz="24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               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-  R$ 200,00</a:t>
            </a:r>
          </a:p>
          <a:p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Custo                 - R$ 120,00</a:t>
            </a:r>
          </a:p>
          <a:p>
            <a:r>
              <a:rPr lang="pt-BR" sz="24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Seguro              - R$ 10,00</a:t>
            </a:r>
          </a:p>
          <a:p>
            <a:r>
              <a:rPr lang="pt-BR" sz="24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Lucro 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líquido   - R$ </a:t>
            </a:r>
            <a:r>
              <a:rPr lang="pt-BR" sz="24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70,00</a:t>
            </a:r>
            <a:endParaRPr lang="pt-BR" sz="2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endParaRPr lang="pt-BR" sz="2400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16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758" y="0"/>
            <a:ext cx="967944" cy="970671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31821" y="212019"/>
            <a:ext cx="98394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Investimento</a:t>
            </a:r>
            <a:endParaRPr lang="pt-BR" sz="32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0668"/>
            <a:ext cx="12192000" cy="5633355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0887074" y="6248382"/>
            <a:ext cx="1304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prstClr val="white"/>
                </a:solidFill>
                <a:latin typeface="England Signature" pitchFamily="50" charset="0"/>
              </a:rPr>
              <a:t>Ronaldo </a:t>
            </a:r>
            <a:r>
              <a:rPr lang="pt-BR" sz="2000" dirty="0" err="1" smtClean="0">
                <a:solidFill>
                  <a:prstClr val="white"/>
                </a:solidFill>
                <a:latin typeface="England Signature" pitchFamily="50" charset="0"/>
              </a:rPr>
              <a:t>Onório</a:t>
            </a:r>
            <a:endParaRPr lang="pt-BR" sz="2000" dirty="0">
              <a:solidFill>
                <a:prstClr val="white"/>
              </a:solidFill>
              <a:latin typeface="England Signature" pitchFamily="50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837127" y="1767462"/>
            <a:ext cx="943463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Quando se tem a intensão de comprar ações mas se </a:t>
            </a:r>
          </a:p>
          <a:p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Vê diante de incertezas como, situação da empresa,</a:t>
            </a:r>
          </a:p>
          <a:p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Cenário politico, etc...</a:t>
            </a:r>
          </a:p>
          <a:p>
            <a:endParaRPr lang="pt-BR" sz="2800" dirty="0" smtClean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Compra se opções</a:t>
            </a:r>
          </a:p>
          <a:p>
            <a:endParaRPr lang="pt-BR" sz="28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Se a ação confirmar a expectativa de alta, exerce  o</a:t>
            </a:r>
          </a:p>
          <a:p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direito de compra da ação, se não, deixa sua opção</a:t>
            </a:r>
          </a:p>
          <a:p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Virar pó</a:t>
            </a:r>
            <a:endParaRPr lang="pt-BR" sz="28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93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758" y="0"/>
            <a:ext cx="967944" cy="970671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96215" y="212019"/>
            <a:ext cx="98008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Especulação</a:t>
            </a:r>
            <a:endParaRPr lang="pt-BR" sz="32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0668"/>
            <a:ext cx="12192000" cy="5633355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0887074" y="6248382"/>
            <a:ext cx="1304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prstClr val="white"/>
                </a:solidFill>
                <a:latin typeface="England Signature" pitchFamily="50" charset="0"/>
              </a:rPr>
              <a:t>Ronaldo </a:t>
            </a:r>
            <a:r>
              <a:rPr lang="pt-BR" sz="2000" dirty="0" err="1" smtClean="0">
                <a:solidFill>
                  <a:prstClr val="white"/>
                </a:solidFill>
                <a:latin typeface="England Signature" pitchFamily="50" charset="0"/>
              </a:rPr>
              <a:t>Onório</a:t>
            </a:r>
            <a:endParaRPr lang="pt-BR" sz="2000" dirty="0">
              <a:solidFill>
                <a:prstClr val="white"/>
              </a:solidFill>
              <a:latin typeface="England Signature" pitchFamily="50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837127" y="2305615"/>
            <a:ext cx="943463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Compra e Venda de contratos de opções</a:t>
            </a:r>
          </a:p>
          <a:p>
            <a:endParaRPr lang="pt-BR" sz="28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Diante da expectativa compra se a opção, mas não</a:t>
            </a:r>
          </a:p>
          <a:p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Esperamos a data de exercício, assim que a mesma</a:t>
            </a:r>
          </a:p>
          <a:p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Se valorizar vendemos o contrato.</a:t>
            </a:r>
            <a:endParaRPr lang="pt-BR" sz="28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33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758" y="0"/>
            <a:ext cx="967944" cy="970671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96215" y="212019"/>
            <a:ext cx="98008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Alavancagem</a:t>
            </a:r>
            <a:endParaRPr lang="pt-BR" sz="32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934163"/>
            <a:ext cx="12192000" cy="5633355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0887074" y="6248382"/>
            <a:ext cx="1304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prstClr val="white"/>
                </a:solidFill>
                <a:latin typeface="England Signature" pitchFamily="50" charset="0"/>
              </a:rPr>
              <a:t>Ronaldo </a:t>
            </a:r>
            <a:r>
              <a:rPr lang="pt-BR" sz="2000" dirty="0" err="1" smtClean="0">
                <a:solidFill>
                  <a:prstClr val="white"/>
                </a:solidFill>
                <a:latin typeface="England Signature" pitchFamily="50" charset="0"/>
              </a:rPr>
              <a:t>Onório</a:t>
            </a:r>
            <a:endParaRPr lang="pt-BR" sz="2000" dirty="0">
              <a:solidFill>
                <a:prstClr val="white"/>
              </a:solidFill>
              <a:latin typeface="England Signature" pitchFamily="50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837127" y="1516646"/>
            <a:ext cx="9434631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Aumento do poder de compra  EX:</a:t>
            </a:r>
          </a:p>
          <a:p>
            <a:endParaRPr lang="pt-BR" sz="28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Capital                     -  R$ 1,00</a:t>
            </a:r>
          </a:p>
          <a:p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Alavancagem         -  R$ 3,00        3/1  = 300%</a:t>
            </a:r>
          </a:p>
          <a:p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Poder de compra  -  R$ 4,00</a:t>
            </a:r>
          </a:p>
          <a:p>
            <a:endParaRPr lang="pt-BR" sz="2800" dirty="0" smtClean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Se o mercado sobe 20% seu capital vai pra R$ 4,80</a:t>
            </a:r>
          </a:p>
          <a:p>
            <a:endParaRPr lang="pt-BR" sz="1400" dirty="0" smtClean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endParaRPr lang="pt-BR" sz="1400" dirty="0" smtClean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r>
              <a:rPr lang="pt-BR" sz="14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                                      ALAVANCAGEM                  CAPITAL                            LUCRO</a:t>
            </a:r>
          </a:p>
          <a:p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R$ 4,80  -  R$ 3,00  -  R$ 1,00  =  R$ 0,80       80%</a:t>
            </a:r>
          </a:p>
        </p:txBody>
      </p:sp>
    </p:spTree>
    <p:extLst>
      <p:ext uri="{BB962C8B-B14F-4D97-AF65-F5344CB8AC3E}">
        <p14:creationId xmlns:p14="http://schemas.microsoft.com/office/powerpoint/2010/main" val="300727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758" y="0"/>
            <a:ext cx="967944" cy="970671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96215" y="212019"/>
            <a:ext cx="98008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Alavancagem</a:t>
            </a:r>
            <a:endParaRPr lang="pt-BR" sz="32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0671"/>
            <a:ext cx="12192000" cy="5633355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0887074" y="6248382"/>
            <a:ext cx="1304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prstClr val="white"/>
                </a:solidFill>
                <a:latin typeface="England Signature" pitchFamily="50" charset="0"/>
              </a:rPr>
              <a:t>Ronaldo </a:t>
            </a:r>
            <a:r>
              <a:rPr lang="pt-BR" sz="2000" dirty="0" err="1" smtClean="0">
                <a:solidFill>
                  <a:prstClr val="white"/>
                </a:solidFill>
                <a:latin typeface="England Signature" pitchFamily="50" charset="0"/>
              </a:rPr>
              <a:t>Onório</a:t>
            </a:r>
            <a:endParaRPr lang="pt-BR" sz="2000" dirty="0">
              <a:solidFill>
                <a:prstClr val="white"/>
              </a:solidFill>
              <a:latin typeface="England Signature" pitchFamily="50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837127" y="1085758"/>
            <a:ext cx="9434631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Se o mercado cai 20% seu capital vai pra R$ 3,20</a:t>
            </a:r>
          </a:p>
          <a:p>
            <a:endParaRPr lang="pt-BR" sz="1400" dirty="0" smtClean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endParaRPr lang="pt-BR" sz="1400" dirty="0" smtClean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r>
              <a:rPr lang="pt-BR" sz="14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                                      ALAVANCAGEM                  CAPITAL                        PREJUIZO</a:t>
            </a:r>
          </a:p>
          <a:p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R$ 3,20  -  R$ 3,00  =  R$ 0,20       R$ 0,80       - 80%</a:t>
            </a:r>
          </a:p>
          <a:p>
            <a:endParaRPr lang="pt-BR" sz="28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r>
              <a:rPr lang="pt-BR" sz="28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Capital                     -  R$ </a:t>
            </a:r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0,20</a:t>
            </a:r>
            <a:endParaRPr lang="pt-BR" sz="28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r>
              <a:rPr lang="pt-BR" sz="28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Alavancagem         -  R$ 3,00        </a:t>
            </a:r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3/0,20  </a:t>
            </a:r>
            <a:r>
              <a:rPr lang="pt-BR" sz="28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= </a:t>
            </a:r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1500%</a:t>
            </a:r>
            <a:endParaRPr lang="pt-BR" sz="28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r>
              <a:rPr lang="pt-BR" sz="28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Poder de compra  -  R$ </a:t>
            </a:r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3,20</a:t>
            </a:r>
            <a:endParaRPr lang="pt-BR" sz="28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endParaRPr lang="pt-BR" sz="2800" dirty="0" smtClean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Agora você esta alavancado em 15 vezes, ou seja, </a:t>
            </a:r>
          </a:p>
          <a:p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Quando descontar as taxas e o mercado cair mais</a:t>
            </a:r>
          </a:p>
          <a:p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Um pouco, quebrou a conta.</a:t>
            </a:r>
          </a:p>
        </p:txBody>
      </p:sp>
    </p:spTree>
    <p:extLst>
      <p:ext uri="{BB962C8B-B14F-4D97-AF65-F5344CB8AC3E}">
        <p14:creationId xmlns:p14="http://schemas.microsoft.com/office/powerpoint/2010/main" val="225680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758" y="0"/>
            <a:ext cx="967944" cy="970671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96215" y="212019"/>
            <a:ext cx="98008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Tipos de Alavancagem</a:t>
            </a:r>
            <a:endParaRPr lang="pt-BR" sz="32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0671"/>
            <a:ext cx="12192000" cy="5633355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0887074" y="6248382"/>
            <a:ext cx="1304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prstClr val="white"/>
                </a:solidFill>
                <a:latin typeface="England Signature" pitchFamily="50" charset="0"/>
              </a:rPr>
              <a:t>Ronaldo </a:t>
            </a:r>
            <a:r>
              <a:rPr lang="pt-BR" sz="2000" dirty="0" err="1" smtClean="0">
                <a:solidFill>
                  <a:prstClr val="white"/>
                </a:solidFill>
                <a:latin typeface="England Signature" pitchFamily="50" charset="0"/>
              </a:rPr>
              <a:t>Onório</a:t>
            </a:r>
            <a:endParaRPr lang="pt-BR" sz="2000" dirty="0">
              <a:solidFill>
                <a:prstClr val="white"/>
              </a:solidFill>
              <a:latin typeface="England Signature" pitchFamily="50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837127" y="2305615"/>
            <a:ext cx="943463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pt-BR" sz="2800" u="sng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Compra de Opções</a:t>
            </a:r>
          </a:p>
          <a:p>
            <a:pPr marL="457200" indent="-457200">
              <a:buFontTx/>
              <a:buChar char="-"/>
            </a:pPr>
            <a:endParaRPr lang="pt-BR" sz="2800" u="sng" dirty="0" smtClean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pt-BR" sz="2800" u="sng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Termo ou Margem</a:t>
            </a:r>
          </a:p>
          <a:p>
            <a:pPr marL="457200" indent="-457200">
              <a:buFontTx/>
              <a:buChar char="-"/>
            </a:pPr>
            <a:endParaRPr lang="pt-BR" sz="2800" u="sng" dirty="0" smtClean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pt-BR" sz="2800" u="sng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Venda de Opções Descoberto</a:t>
            </a:r>
          </a:p>
        </p:txBody>
      </p:sp>
    </p:spTree>
    <p:extLst>
      <p:ext uri="{BB962C8B-B14F-4D97-AF65-F5344CB8AC3E}">
        <p14:creationId xmlns:p14="http://schemas.microsoft.com/office/powerpoint/2010/main" val="253474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758" y="0"/>
            <a:ext cx="967944" cy="970671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96215" y="212019"/>
            <a:ext cx="98008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Compra de Opções</a:t>
            </a:r>
            <a:endParaRPr lang="pt-BR" sz="32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9921"/>
            <a:ext cx="12192000" cy="5633355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0887074" y="6248382"/>
            <a:ext cx="1304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prstClr val="white"/>
                </a:solidFill>
                <a:latin typeface="England Signature" pitchFamily="50" charset="0"/>
              </a:rPr>
              <a:t>Ronaldo </a:t>
            </a:r>
            <a:r>
              <a:rPr lang="pt-BR" sz="2000" dirty="0" err="1" smtClean="0">
                <a:solidFill>
                  <a:prstClr val="white"/>
                </a:solidFill>
                <a:latin typeface="England Signature" pitchFamily="50" charset="0"/>
              </a:rPr>
              <a:t>Onório</a:t>
            </a:r>
            <a:endParaRPr lang="pt-BR" sz="2000" dirty="0">
              <a:solidFill>
                <a:prstClr val="white"/>
              </a:solidFill>
              <a:latin typeface="England Signature" pitchFamily="50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837127" y="1085758"/>
            <a:ext cx="943463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dirty="0" smtClean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Seguindo o exemplo da compra do Imóvel</a:t>
            </a:r>
          </a:p>
          <a:p>
            <a:endParaRPr lang="pt-BR" sz="28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Se </a:t>
            </a:r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valorizar</a:t>
            </a:r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  </a:t>
            </a:r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ganha-se    X + N</a:t>
            </a:r>
          </a:p>
          <a:p>
            <a:endParaRPr lang="pt-BR" sz="28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Se </a:t>
            </a:r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desvalorizar </a:t>
            </a:r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 </a:t>
            </a:r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perde-se     X</a:t>
            </a:r>
          </a:p>
          <a:p>
            <a:endParaRPr lang="pt-BR" sz="28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Já entra na operação sabendo o quanto pode perder</a:t>
            </a:r>
          </a:p>
          <a:p>
            <a:endParaRPr lang="pt-BR" sz="2800" dirty="0" smtClean="0">
              <a:solidFill>
                <a:prstClr val="white"/>
              </a:solidFill>
              <a:latin typeface="Arial Rounded MT Bold" panose="020F0704030504030204" pitchFamily="34" charset="0"/>
            </a:endParaRPr>
          </a:p>
          <a:p>
            <a:r>
              <a:rPr lang="pt-BR" sz="2800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-&gt;  Machuca</a:t>
            </a:r>
          </a:p>
        </p:txBody>
      </p:sp>
    </p:spTree>
    <p:extLst>
      <p:ext uri="{BB962C8B-B14F-4D97-AF65-F5344CB8AC3E}">
        <p14:creationId xmlns:p14="http://schemas.microsoft.com/office/powerpoint/2010/main" val="417895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2122</TotalTime>
  <Words>626</Words>
  <Application>Microsoft Office PowerPoint</Application>
  <PresentationFormat>Widescreen</PresentationFormat>
  <Paragraphs>133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Arial</vt:lpstr>
      <vt:lpstr>Arial Rounded MT Bold</vt:lpstr>
      <vt:lpstr>Calibri</vt:lpstr>
      <vt:lpstr>Calibri Light</vt:lpstr>
      <vt:lpstr>England Signature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RooNDoSS</dc:creator>
  <cp:lastModifiedBy>RooNDoSS</cp:lastModifiedBy>
  <cp:revision>55</cp:revision>
  <dcterms:created xsi:type="dcterms:W3CDTF">2020-07-25T23:48:06Z</dcterms:created>
  <dcterms:modified xsi:type="dcterms:W3CDTF">2020-08-03T14:48:39Z</dcterms:modified>
</cp:coreProperties>
</file>