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5" r:id="rId6"/>
    <p:sldId id="266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3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2285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733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46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98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8980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225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517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044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41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6190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863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BF0C0-F9B1-419E-A28F-601BE6310890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237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6979" y="0"/>
            <a:ext cx="1119210" cy="1122363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010796" y="2316163"/>
            <a:ext cx="617040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4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Introdução ao</a:t>
            </a:r>
          </a:p>
          <a:p>
            <a:pPr algn="ctr"/>
            <a:r>
              <a:rPr lang="pt-BR" sz="4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Mercado de Opções</a:t>
            </a:r>
            <a:endParaRPr lang="pt-BR" sz="4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37251"/>
            <a:ext cx="12192000" cy="1020749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0" y="5905500"/>
            <a:ext cx="8371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 que é uma Opção</a:t>
            </a:r>
            <a:endParaRPr lang="pt-BR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28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758" y="0"/>
            <a:ext cx="967944" cy="97067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3010487" y="192947"/>
            <a:ext cx="53879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 que é uma Opção?</a:t>
            </a:r>
            <a:endParaRPr lang="pt-BR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0668"/>
            <a:ext cx="12192000" cy="563335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0887074" y="6248382"/>
            <a:ext cx="1304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England Signature" pitchFamily="50" charset="0"/>
              </a:rPr>
              <a:t>Ronaldo </a:t>
            </a:r>
            <a:r>
              <a:rPr lang="pt-BR" sz="2000" dirty="0" err="1" smtClean="0">
                <a:solidFill>
                  <a:schemeClr val="bg1"/>
                </a:solidFill>
                <a:latin typeface="England Signature" pitchFamily="50" charset="0"/>
              </a:rPr>
              <a:t>Onório</a:t>
            </a:r>
            <a:endParaRPr lang="pt-BR" sz="2000" dirty="0">
              <a:solidFill>
                <a:schemeClr val="bg1"/>
              </a:solidFill>
              <a:latin typeface="England Signature" pitchFamily="50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785611" y="2017630"/>
            <a:ext cx="94861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É Derivativo </a:t>
            </a:r>
            <a:endParaRPr lang="pt-BR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Neste caso deriva de uma AÇÃO</a:t>
            </a: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  </a:t>
            </a: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É um contrato de direitos e deveres onde:</a:t>
            </a:r>
          </a:p>
          <a:p>
            <a:endParaRPr lang="pt-BR" sz="28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- </a:t>
            </a:r>
            <a:r>
              <a:rPr lang="pt-BR" sz="2800" u="sng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Comprador</a:t>
            </a:r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: </a:t>
            </a:r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Tem um direito</a:t>
            </a: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    </a:t>
            </a: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- </a:t>
            </a:r>
            <a:r>
              <a:rPr lang="pt-BR" sz="2800" u="sng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Vendedor</a:t>
            </a:r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: </a:t>
            </a:r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Tem o dever ( OBRIGAÇÃO )</a:t>
            </a:r>
            <a:endParaRPr lang="pt-BR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16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758" y="0"/>
            <a:ext cx="967944" cy="97067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3402037" y="212019"/>
            <a:ext cx="53879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Nomenclatura</a:t>
            </a:r>
            <a:endParaRPr lang="pt-BR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0668"/>
            <a:ext cx="12192000" cy="563335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0887074" y="6248382"/>
            <a:ext cx="1304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England Signature" pitchFamily="50" charset="0"/>
              </a:rPr>
              <a:t>Ronaldo </a:t>
            </a:r>
            <a:r>
              <a:rPr lang="pt-BR" sz="2000" dirty="0" err="1" smtClean="0">
                <a:solidFill>
                  <a:schemeClr val="bg1"/>
                </a:solidFill>
                <a:latin typeface="England Signature" pitchFamily="50" charset="0"/>
              </a:rPr>
              <a:t>Onório</a:t>
            </a:r>
            <a:endParaRPr lang="pt-BR" sz="2000" dirty="0">
              <a:solidFill>
                <a:schemeClr val="bg1"/>
              </a:solidFill>
              <a:latin typeface="England Signature" pitchFamily="50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746683" y="1941339"/>
            <a:ext cx="10698634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TITULAR - É </a:t>
            </a:r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 Comprador  </a:t>
            </a:r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da Opção, quem tem o direito</a:t>
            </a: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LANÇADOR - É o vendedor da Opção, quem tem o dever</a:t>
            </a: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PRÊMIO - É o valor pago pelo titular ao lançador</a:t>
            </a: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EXERCÍCIO (X) - Preço acertado para exercício do direito</a:t>
            </a: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PREÇO DO ATIVO-OBJETO (S) - Preço do ativo subjacente</a:t>
            </a: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VENCIMENTO - É a data em que cessam os direitos do titular</a:t>
            </a: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SÉRIE DE OPÇÕES - A Bovespa estabelece séries com</a:t>
            </a: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diferentes preços de exercício</a:t>
            </a:r>
            <a:endParaRPr lang="pt-BR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61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758" y="0"/>
            <a:ext cx="967944" cy="97067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3644901" y="212019"/>
            <a:ext cx="5145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Tipos de Opções</a:t>
            </a:r>
            <a:endParaRPr lang="pt-BR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0668"/>
            <a:ext cx="12192000" cy="563335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0887074" y="6248382"/>
            <a:ext cx="1304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England Signature" pitchFamily="50" charset="0"/>
              </a:rPr>
              <a:t>Ronaldo </a:t>
            </a:r>
            <a:r>
              <a:rPr lang="pt-BR" sz="2000" dirty="0" err="1" smtClean="0">
                <a:solidFill>
                  <a:schemeClr val="bg1"/>
                </a:solidFill>
                <a:latin typeface="England Signature" pitchFamily="50" charset="0"/>
              </a:rPr>
              <a:t>Onório</a:t>
            </a:r>
            <a:endParaRPr lang="pt-BR" sz="2000" dirty="0">
              <a:solidFill>
                <a:schemeClr val="bg1"/>
              </a:solidFill>
              <a:latin typeface="England Signature" pitchFamily="50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530219" y="1941339"/>
            <a:ext cx="9374426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Opção de Compra (CALL)</a:t>
            </a: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Uma CALL da o direito de comprar um ativo no </a:t>
            </a:r>
            <a:r>
              <a:rPr lang="pt-BR" sz="28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Strike</a:t>
            </a:r>
            <a:endParaRPr lang="pt-BR" sz="28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do contrato</a:t>
            </a:r>
          </a:p>
          <a:p>
            <a:endParaRPr lang="pt-BR" sz="28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Opção de Venda (PUT)</a:t>
            </a: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Uma PUT da o direito de vender um ativo no </a:t>
            </a:r>
            <a:r>
              <a:rPr lang="pt-BR" sz="28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Strike</a:t>
            </a:r>
            <a:endParaRPr lang="pt-BR" sz="28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do contrato</a:t>
            </a:r>
            <a:endParaRPr lang="pt-BR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26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758" y="0"/>
            <a:ext cx="967944" cy="97067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80304" y="212019"/>
            <a:ext cx="99296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Opção de Compra</a:t>
            </a:r>
            <a:endParaRPr lang="pt-BR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0668"/>
            <a:ext cx="12192000" cy="563335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0887074" y="6248382"/>
            <a:ext cx="1304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England Signature" pitchFamily="50" charset="0"/>
              </a:rPr>
              <a:t>Ronaldo </a:t>
            </a:r>
            <a:r>
              <a:rPr lang="pt-BR" sz="2000" dirty="0" err="1" smtClean="0">
                <a:solidFill>
                  <a:schemeClr val="bg1"/>
                </a:solidFill>
                <a:latin typeface="England Signature" pitchFamily="50" charset="0"/>
              </a:rPr>
              <a:t>Onório</a:t>
            </a:r>
            <a:endParaRPr lang="pt-BR" sz="2000" dirty="0">
              <a:solidFill>
                <a:schemeClr val="bg1"/>
              </a:solidFill>
              <a:latin typeface="England Signature" pitchFamily="50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236372" y="1941339"/>
            <a:ext cx="903538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CALL</a:t>
            </a:r>
          </a:p>
          <a:p>
            <a:endParaRPr lang="pt-BR" sz="28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É um contrato onde quem compra tem o direito de</a:t>
            </a: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Comprar o papel objeto pelo valor estipulado na data de vencimento do contrato</a:t>
            </a:r>
          </a:p>
          <a:p>
            <a:endParaRPr lang="pt-BR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EX: Compra de um Imóvel</a:t>
            </a:r>
            <a:endParaRPr lang="pt-BR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94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758" y="0"/>
            <a:ext cx="967944" cy="97067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80304" y="212019"/>
            <a:ext cx="99296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Opção de Venda</a:t>
            </a:r>
            <a:endParaRPr lang="pt-BR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0668"/>
            <a:ext cx="12192000" cy="563335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0887074" y="6248382"/>
            <a:ext cx="1304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England Signature" pitchFamily="50" charset="0"/>
              </a:rPr>
              <a:t>Ronaldo </a:t>
            </a:r>
            <a:r>
              <a:rPr lang="pt-BR" sz="2000" dirty="0" err="1" smtClean="0">
                <a:solidFill>
                  <a:schemeClr val="bg1"/>
                </a:solidFill>
                <a:latin typeface="England Signature" pitchFamily="50" charset="0"/>
              </a:rPr>
              <a:t>Onório</a:t>
            </a:r>
            <a:endParaRPr lang="pt-BR" sz="2000" dirty="0">
              <a:solidFill>
                <a:schemeClr val="bg1"/>
              </a:solidFill>
              <a:latin typeface="England Signature" pitchFamily="50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236372" y="1941339"/>
            <a:ext cx="903538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PUT</a:t>
            </a:r>
          </a:p>
          <a:p>
            <a:endParaRPr lang="pt-BR" sz="28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É um contrato onde quem compra tem o direito de</a:t>
            </a: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vender o papel objeto pelo valor estipulado na data</a:t>
            </a:r>
          </a:p>
          <a:p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d</a:t>
            </a:r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 vencimento do contrato</a:t>
            </a:r>
          </a:p>
          <a:p>
            <a:endParaRPr lang="pt-BR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EX: Seguro de um Carro</a:t>
            </a:r>
            <a:endParaRPr lang="pt-BR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49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758" y="0"/>
            <a:ext cx="967944" cy="97067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90500" y="212019"/>
            <a:ext cx="9715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Data de Exercício ( VENCIMENTO )</a:t>
            </a:r>
            <a:endParaRPr lang="pt-BR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0668"/>
            <a:ext cx="12192000" cy="563335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0887074" y="6248382"/>
            <a:ext cx="1304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England Signature" pitchFamily="50" charset="0"/>
              </a:rPr>
              <a:t>Ronaldo </a:t>
            </a:r>
            <a:r>
              <a:rPr lang="pt-BR" sz="2000" dirty="0" err="1" smtClean="0">
                <a:solidFill>
                  <a:schemeClr val="bg1"/>
                </a:solidFill>
                <a:latin typeface="England Signature" pitchFamily="50" charset="0"/>
              </a:rPr>
              <a:t>Onório</a:t>
            </a:r>
            <a:endParaRPr lang="pt-BR" sz="2000" dirty="0">
              <a:solidFill>
                <a:schemeClr val="bg1"/>
              </a:solidFill>
              <a:latin typeface="England Signature" pitchFamily="50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597" y="1092159"/>
            <a:ext cx="5035104" cy="515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89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758" y="0"/>
            <a:ext cx="967944" cy="97067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304800" y="212019"/>
            <a:ext cx="9588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Formas de Exercício</a:t>
            </a:r>
            <a:endParaRPr lang="pt-BR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0668"/>
            <a:ext cx="12192000" cy="563335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0887074" y="6248382"/>
            <a:ext cx="1304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England Signature" pitchFamily="50" charset="0"/>
              </a:rPr>
              <a:t>Ronaldo </a:t>
            </a:r>
            <a:r>
              <a:rPr lang="pt-BR" sz="2000" dirty="0" err="1" smtClean="0">
                <a:solidFill>
                  <a:schemeClr val="bg1"/>
                </a:solidFill>
                <a:latin typeface="England Signature" pitchFamily="50" charset="0"/>
              </a:rPr>
              <a:t>Onório</a:t>
            </a:r>
            <a:endParaRPr lang="pt-BR" sz="2000" dirty="0">
              <a:solidFill>
                <a:schemeClr val="bg1"/>
              </a:solidFill>
              <a:latin typeface="England Signature" pitchFamily="50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026464" y="1586744"/>
            <a:ext cx="9729266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Opção </a:t>
            </a:r>
            <a:r>
              <a:rPr lang="pt-BR" sz="2800" u="sng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AMERICANA</a:t>
            </a: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Pode ser exercida a qualquer momento até </a:t>
            </a: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 vencimento do contrato</a:t>
            </a:r>
          </a:p>
          <a:p>
            <a:endParaRPr lang="pt-BR" sz="28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endParaRPr lang="pt-BR" sz="28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Opção </a:t>
            </a:r>
            <a:r>
              <a:rPr lang="pt-BR" sz="2800" u="sng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EUROPÉIA</a:t>
            </a: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Só pode ser exercida no dia do vencimento do contrato</a:t>
            </a:r>
          </a:p>
          <a:p>
            <a:endParaRPr lang="pt-BR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Obs</a:t>
            </a:r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: compra e venda de contrato pode ser feito a</a:t>
            </a: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        qualquer  dia do mês</a:t>
            </a:r>
            <a:endParaRPr lang="pt-BR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46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758" y="0"/>
            <a:ext cx="967944" cy="97067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304800" y="212019"/>
            <a:ext cx="9588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 que você já sabe!</a:t>
            </a:r>
            <a:endParaRPr lang="pt-BR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0668"/>
            <a:ext cx="12192000" cy="563335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0887074" y="6248382"/>
            <a:ext cx="1304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England Signature" pitchFamily="50" charset="0"/>
              </a:rPr>
              <a:t>Ronaldo </a:t>
            </a:r>
            <a:r>
              <a:rPr lang="pt-BR" sz="2000" dirty="0" err="1" smtClean="0">
                <a:solidFill>
                  <a:schemeClr val="bg1"/>
                </a:solidFill>
                <a:latin typeface="England Signature" pitchFamily="50" charset="0"/>
              </a:rPr>
              <a:t>Onório</a:t>
            </a:r>
            <a:endParaRPr lang="pt-BR" sz="2000" dirty="0">
              <a:solidFill>
                <a:schemeClr val="bg1"/>
              </a:solidFill>
              <a:latin typeface="England Signature" pitchFamily="50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647970" y="2521059"/>
            <a:ext cx="962378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Derivativo</a:t>
            </a:r>
          </a:p>
          <a:p>
            <a:pPr marL="457200" indent="-457200">
              <a:buFontTx/>
              <a:buChar char="-"/>
            </a:pPr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Contrato de Opções</a:t>
            </a:r>
          </a:p>
          <a:p>
            <a:pPr marL="457200" indent="-457200">
              <a:buFontTx/>
              <a:buChar char="-"/>
            </a:pPr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Características do contrato</a:t>
            </a:r>
          </a:p>
          <a:p>
            <a:pPr marL="457200" indent="-457200">
              <a:buFontTx/>
              <a:buChar char="-"/>
            </a:pPr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Diferença entre opção de compra e opção de venda</a:t>
            </a:r>
            <a:endParaRPr lang="pt-BR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55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2800</TotalTime>
  <Words>327</Words>
  <Application>Microsoft Office PowerPoint</Application>
  <PresentationFormat>Widescreen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Arial Rounded MT Bold</vt:lpstr>
      <vt:lpstr>Calibri</vt:lpstr>
      <vt:lpstr>Calibri Light</vt:lpstr>
      <vt:lpstr>England Signature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RooNDoSS</dc:creator>
  <cp:lastModifiedBy>RooNDoSS</cp:lastModifiedBy>
  <cp:revision>40</cp:revision>
  <dcterms:created xsi:type="dcterms:W3CDTF">2020-07-25T23:48:06Z</dcterms:created>
  <dcterms:modified xsi:type="dcterms:W3CDTF">2020-08-03T14:34:15Z</dcterms:modified>
</cp:coreProperties>
</file>